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72" r:id="rId13"/>
  </p:sldIdLst>
  <p:sldSz cx="18288000" cy="10287000"/>
  <p:notesSz cx="6858000" cy="9144000"/>
  <p:embeddedFontLst>
    <p:embeddedFont>
      <p:font typeface="Arimo Bold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uli Bold" panose="020B0604020202020204" charset="0"/>
      <p:regular r:id="rId19"/>
    </p:embeddedFont>
    <p:embeddedFont>
      <p:font typeface="Muli Bold Bold" panose="020B0604020202020204" charset="0"/>
      <p:regular r:id="rId20"/>
    </p:embeddedFont>
    <p:embeddedFont>
      <p:font typeface="Muli Regular" panose="020B0604020202020204" charset="0"/>
      <p:regular r:id="rId21"/>
    </p:embeddedFont>
    <p:embeddedFont>
      <p:font typeface="Muli Regular Bold" panose="020B0604020202020204" charset="0"/>
      <p:regular r:id="rId22"/>
    </p:embeddedFont>
    <p:embeddedFont>
      <p:font typeface="Muli Regular Bold Italics" panose="020B0604020202020204" charset="0"/>
      <p:regular r:id="rId23"/>
    </p:embeddedFont>
    <p:embeddedFont>
      <p:font typeface="Muli Regular Italics" panose="020B0604020202020204" charset="0"/>
      <p:regular r:id="rId24"/>
    </p:embeddedFont>
    <p:embeddedFont>
      <p:font typeface="Open Sans Light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33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png>
</file>

<file path=ppt/media/image23.svg>
</file>

<file path=ppt/media/image24.png>
</file>

<file path=ppt/media/image25.sv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9203" y="8126913"/>
            <a:ext cx="825500" cy="825500"/>
            <a:chOff x="0" y="0"/>
            <a:chExt cx="1100667" cy="110066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00667" cy="1100667"/>
              <a:chOff x="0" y="0"/>
              <a:chExt cx="660400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36825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 rot="-5400000">
              <a:off x="436385" y="452780"/>
              <a:ext cx="290178" cy="195107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457759" y="1951604"/>
            <a:ext cx="8008026" cy="8007994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5258" r="-25258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28700" y="1790396"/>
            <a:ext cx="6337347" cy="7171875"/>
            <a:chOff x="0" y="0"/>
            <a:chExt cx="8449797" cy="956250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321611"/>
              <a:ext cx="8449797" cy="72248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29"/>
                </a:lnSpc>
              </a:pPr>
              <a:r>
                <a:rPr lang="en-US" sz="8024">
                  <a:solidFill>
                    <a:srgbClr val="0084BA"/>
                  </a:solidFill>
                  <a:latin typeface="Muli Bold Bold"/>
                </a:rPr>
                <a:t>Inspecciones de seguridad</a:t>
              </a:r>
            </a:p>
            <a:p>
              <a:pPr>
                <a:lnSpc>
                  <a:spcPts val="4950"/>
                </a:lnSpc>
              </a:pPr>
              <a:endParaRPr lang="en-US" sz="8024">
                <a:solidFill>
                  <a:srgbClr val="0084BA"/>
                </a:solidFill>
                <a:latin typeface="Muli Bold Bold"/>
              </a:endParaRPr>
            </a:p>
            <a:p>
              <a:pPr>
                <a:lnSpc>
                  <a:spcPts val="9030"/>
                </a:lnSpc>
              </a:pPr>
              <a:r>
                <a:rPr lang="en-US" sz="7524">
                  <a:solidFill>
                    <a:srgbClr val="0084BA"/>
                  </a:solidFill>
                  <a:latin typeface="Muli Bold Bold"/>
                </a:rPr>
                <a:t> 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684345" cy="687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>
                  <a:solidFill>
                    <a:srgbClr val="0084BA"/>
                  </a:solidFill>
                  <a:latin typeface="Muli Bold Bold"/>
                </a:rPr>
                <a:t>Capacitación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6657303"/>
            <a:ext cx="810633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162942"/>
                </a:solidFill>
                <a:latin typeface="Open Sans Light Bold"/>
              </a:rPr>
              <a:t>Comité Paritario de Seguridad y Salud en el Trabajo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71139" y="7023433"/>
            <a:ext cx="5183289" cy="298039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782570" y="3255662"/>
            <a:ext cx="14722859" cy="336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4225" lvl="1" indent="-402112" algn="just">
              <a:lnSpc>
                <a:spcPts val="4469"/>
              </a:lnSpc>
              <a:buFont typeface="Arial"/>
              <a:buChar char="•"/>
            </a:pPr>
            <a:r>
              <a:rPr lang="en-US" sz="3724">
                <a:solidFill>
                  <a:srgbClr val="0E2C4B"/>
                </a:solidFill>
                <a:latin typeface="Muli Regular"/>
              </a:rPr>
              <a:t>Orientarse por medio de un diagrama o mapa del área, para establecer el recorrido y el tiempo necesario.</a:t>
            </a:r>
          </a:p>
          <a:p>
            <a:pPr marL="804225" lvl="1" indent="-402112" algn="just">
              <a:lnSpc>
                <a:spcPts val="4469"/>
              </a:lnSpc>
              <a:buFont typeface="Arial"/>
              <a:buChar char="•"/>
            </a:pPr>
            <a:r>
              <a:rPr lang="en-US" sz="3724">
                <a:solidFill>
                  <a:srgbClr val="0E2C4B"/>
                </a:solidFill>
                <a:latin typeface="Muli Regular"/>
              </a:rPr>
              <a:t>Acentuar lo positivo: reconocer los aspectos que cumplen con lo esperado.</a:t>
            </a:r>
          </a:p>
          <a:p>
            <a:pPr marL="804225" lvl="1" indent="-402112" algn="just">
              <a:lnSpc>
                <a:spcPts val="4469"/>
              </a:lnSpc>
              <a:buFont typeface="Arial"/>
              <a:buChar char="•"/>
            </a:pPr>
            <a:r>
              <a:rPr lang="en-US" sz="3724">
                <a:solidFill>
                  <a:srgbClr val="0E2C4B"/>
                </a:solidFill>
                <a:latin typeface="Muli Regular"/>
              </a:rPr>
              <a:t>Adoptar medidas temporales inmediatas ante un peligro.</a:t>
            </a:r>
          </a:p>
          <a:p>
            <a:pPr marL="804225" lvl="1" indent="-402112" algn="just">
              <a:lnSpc>
                <a:spcPts val="4469"/>
              </a:lnSpc>
              <a:buFont typeface="Arial"/>
              <a:buChar char="•"/>
            </a:pPr>
            <a:r>
              <a:rPr lang="en-US" sz="3724">
                <a:solidFill>
                  <a:srgbClr val="0E2C4B"/>
                </a:solidFill>
                <a:latin typeface="Muli Regular"/>
              </a:rPr>
              <a:t>Buscar aspectos fuera de la vista – no evidentes.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393094" y="7718809"/>
            <a:ext cx="2565918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740177" y="6621162"/>
            <a:ext cx="1519123" cy="338266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3926467" y="7718809"/>
            <a:ext cx="1314619" cy="209501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0882157" y="7718809"/>
            <a:ext cx="2057400" cy="20574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822677" y="1028700"/>
            <a:ext cx="12642646" cy="127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Aspectos a tener en cuenta para una buena inspección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000"/>
          </a:blip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67158" y="3023949"/>
            <a:ext cx="16223831" cy="5407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21"/>
              </a:lnSpc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La importancia de las inspecciones radica en la gestión que se realice de los hallazgos de las mismas.</a:t>
            </a:r>
          </a:p>
          <a:p>
            <a:pPr algn="just">
              <a:lnSpc>
                <a:spcPts val="4821"/>
              </a:lnSpc>
            </a:pPr>
            <a:endParaRPr lang="en-US" sz="3624">
              <a:solidFill>
                <a:srgbClr val="162942"/>
              </a:solidFill>
              <a:latin typeface="Muli Regular"/>
            </a:endParaRPr>
          </a:p>
          <a:p>
            <a:pPr algn="just">
              <a:lnSpc>
                <a:spcPts val="4821"/>
              </a:lnSpc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Cuando se registran aspectos a los que la empresa no da solución, los trabajadores pierden la confianza en los procesos y dejan de apoyarlos.</a:t>
            </a:r>
          </a:p>
          <a:p>
            <a:pPr algn="just">
              <a:lnSpc>
                <a:spcPts val="4821"/>
              </a:lnSpc>
            </a:pPr>
            <a:endParaRPr lang="en-US" sz="3624">
              <a:solidFill>
                <a:srgbClr val="162942"/>
              </a:solidFill>
              <a:latin typeface="Muli Regular"/>
            </a:endParaRPr>
          </a:p>
          <a:p>
            <a:pPr algn="just">
              <a:lnSpc>
                <a:spcPts val="4821"/>
              </a:lnSpc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Igualmente es importante la gestión de los hallazgos, pero </a:t>
            </a:r>
            <a:r>
              <a:rPr lang="en-US" sz="3624">
                <a:solidFill>
                  <a:srgbClr val="162942"/>
                </a:solidFill>
                <a:latin typeface="Muli Regular Bold Italics"/>
              </a:rPr>
              <a:t>buscando la causa raíz de los mismos a partir del análisis integral del proceso.</a:t>
            </a:r>
          </a:p>
          <a:p>
            <a:pPr algn="just">
              <a:lnSpc>
                <a:spcPts val="4821"/>
              </a:lnSpc>
            </a:pPr>
            <a:endParaRPr lang="en-US" sz="3624">
              <a:solidFill>
                <a:srgbClr val="162942"/>
              </a:solidFill>
              <a:latin typeface="Muli Regular Bold Italic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015391" y="599646"/>
            <a:ext cx="10727366" cy="127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  <a:spcBef>
                <a:spcPct val="0"/>
              </a:spcBef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Importancia de establecerse acciones</a:t>
            </a:r>
          </a:p>
          <a:p>
            <a:pPr algn="ctr">
              <a:lnSpc>
                <a:spcPts val="5069"/>
              </a:lnSpc>
              <a:spcBef>
                <a:spcPct val="0"/>
              </a:spcBef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correctivas derivadas de las inspecciones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393258" y="1919527"/>
            <a:ext cx="9972139" cy="759129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897999" y="5715173"/>
            <a:ext cx="2962656" cy="41148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069411" y="2156266"/>
            <a:ext cx="12619833" cy="332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137"/>
              </a:lnSpc>
            </a:pPr>
            <a:r>
              <a:rPr lang="en-US" sz="10947">
                <a:solidFill>
                  <a:srgbClr val="F36825"/>
                </a:solidFill>
                <a:latin typeface="Muli Bold Bold"/>
              </a:rPr>
              <a:t>¡Cuídate y cuida tu entorno laboral!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612827" y="553188"/>
            <a:ext cx="9144000" cy="918062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47045" y="1446476"/>
            <a:ext cx="16123047" cy="1980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05"/>
              </a:lnSpc>
              <a:spcBef>
                <a:spcPct val="0"/>
              </a:spcBef>
            </a:pPr>
            <a:r>
              <a:rPr lang="en-US" sz="3789" dirty="0">
                <a:solidFill>
                  <a:srgbClr val="0E2C4B"/>
                </a:solidFill>
                <a:latin typeface="Muli Regular"/>
              </a:rPr>
              <a:t>La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ejecución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de las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inspecciones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es una forma de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proteger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la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integridad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de las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i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nstalaciones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equipos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herramientas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procesos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entre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otros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y lo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más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"/>
              </a:rPr>
              <a:t>importante</a:t>
            </a:r>
            <a:r>
              <a:rPr lang="en-US" sz="3789" dirty="0">
                <a:solidFill>
                  <a:srgbClr val="0E2C4B"/>
                </a:solidFill>
                <a:latin typeface="Muli Regular"/>
              </a:rPr>
              <a:t> las 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personas.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115308"/>
            <a:ext cx="16123047" cy="1980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05"/>
              </a:lnSpc>
              <a:spcBef>
                <a:spcPct val="0"/>
              </a:spcBef>
            </a:pPr>
            <a:r>
              <a:rPr lang="en-US" sz="3789">
                <a:solidFill>
                  <a:srgbClr val="000000"/>
                </a:solidFill>
                <a:latin typeface="Muli Regular"/>
              </a:rPr>
              <a:t>A través de las inspecciones se busca que el </a:t>
            </a:r>
            <a:r>
              <a:rPr lang="en-US" sz="3789">
                <a:solidFill>
                  <a:srgbClr val="000000"/>
                </a:solidFill>
                <a:latin typeface="Muli Regular Italics"/>
              </a:rPr>
              <a:t>comité paritario </a:t>
            </a:r>
            <a:r>
              <a:rPr lang="en-US" sz="3789">
                <a:solidFill>
                  <a:srgbClr val="000000"/>
                </a:solidFill>
                <a:latin typeface="Muli Regular"/>
              </a:rPr>
              <a:t>visualice la</a:t>
            </a:r>
          </a:p>
          <a:p>
            <a:pPr algn="just">
              <a:lnSpc>
                <a:spcPts val="5305"/>
              </a:lnSpc>
              <a:spcBef>
                <a:spcPct val="0"/>
              </a:spcBef>
            </a:pPr>
            <a:r>
              <a:rPr lang="en-US" sz="3789">
                <a:solidFill>
                  <a:srgbClr val="000000"/>
                </a:solidFill>
                <a:latin typeface="Muli Regular"/>
              </a:rPr>
              <a:t>oportunidad de hacer planteamientos que contribuyan a la mejora de las</a:t>
            </a:r>
          </a:p>
          <a:p>
            <a:pPr algn="just">
              <a:lnSpc>
                <a:spcPts val="5305"/>
              </a:lnSpc>
              <a:spcBef>
                <a:spcPct val="0"/>
              </a:spcBef>
            </a:pPr>
            <a:r>
              <a:rPr lang="en-US" sz="3789">
                <a:solidFill>
                  <a:srgbClr val="000000"/>
                </a:solidFill>
                <a:latin typeface="Muli Regular Bold"/>
              </a:rPr>
              <a:t>condiciones de trabajo y de salud.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6897121"/>
            <a:ext cx="16312255" cy="1980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05"/>
              </a:lnSpc>
              <a:spcBef>
                <a:spcPct val="0"/>
              </a:spcBef>
            </a:pPr>
            <a:r>
              <a:rPr lang="en-US" sz="3789">
                <a:solidFill>
                  <a:srgbClr val="000000"/>
                </a:solidFill>
                <a:latin typeface="Muli Regular"/>
              </a:rPr>
              <a:t>los registros deben ser utilizados para </a:t>
            </a:r>
            <a:r>
              <a:rPr lang="en-US" sz="3789">
                <a:solidFill>
                  <a:srgbClr val="000000"/>
                </a:solidFill>
                <a:latin typeface="Muli Regular Bold"/>
              </a:rPr>
              <a:t>hacer seguimiento</a:t>
            </a:r>
            <a:r>
              <a:rPr lang="en-US" sz="3789">
                <a:solidFill>
                  <a:srgbClr val="000000"/>
                </a:solidFill>
                <a:latin typeface="Muli Regular"/>
              </a:rPr>
              <a:t> a la </a:t>
            </a:r>
            <a:r>
              <a:rPr lang="en-US" sz="3789">
                <a:solidFill>
                  <a:srgbClr val="000000"/>
                </a:solidFill>
                <a:latin typeface="Muli Regular Bold"/>
              </a:rPr>
              <a:t>implementación de estas soluciones</a:t>
            </a:r>
            <a:r>
              <a:rPr lang="en-US" sz="3789">
                <a:solidFill>
                  <a:srgbClr val="000000"/>
                </a:solidFill>
                <a:latin typeface="Muli Regular"/>
              </a:rPr>
              <a:t> en forma tal, que se complete el ciclo de mejora continua.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6671" y="2115047"/>
            <a:ext cx="15394657" cy="606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04"/>
              </a:lnSpc>
            </a:pPr>
            <a:r>
              <a:rPr lang="en-US" sz="3789" dirty="0" err="1">
                <a:solidFill>
                  <a:srgbClr val="7ED957"/>
                </a:solidFill>
                <a:latin typeface="Muli Regular Bold"/>
              </a:rPr>
              <a:t>Inspecciones</a:t>
            </a:r>
            <a:r>
              <a:rPr lang="en-US" sz="3789" dirty="0">
                <a:solidFill>
                  <a:srgbClr val="7ED957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7ED957"/>
                </a:solidFill>
                <a:latin typeface="Muli Regular Bold"/>
              </a:rPr>
              <a:t>informales</a:t>
            </a:r>
            <a:r>
              <a:rPr lang="en-US" sz="3789" dirty="0">
                <a:solidFill>
                  <a:srgbClr val="7ED957"/>
                </a:solidFill>
                <a:latin typeface="Muli Regular Bold"/>
              </a:rPr>
              <a:t>:</a:t>
            </a:r>
          </a:p>
          <a:p>
            <a:pPr marL="0" lvl="1" indent="0" algn="just">
              <a:lnSpc>
                <a:spcPts val="5304"/>
              </a:lnSpc>
              <a:spcBef>
                <a:spcPct val="0"/>
              </a:spcBef>
            </a:pPr>
            <a:r>
              <a:rPr lang="en-US" sz="3789" dirty="0">
                <a:solidFill>
                  <a:srgbClr val="0E2C4B"/>
                </a:solidFill>
                <a:latin typeface="Muli Regular Bold"/>
              </a:rPr>
              <a:t>Las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inspecciones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informales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se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realizan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sin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seguir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una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organización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o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calendario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específico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;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generalmente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tienen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un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carácter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extraordinario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son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motivadas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por una causa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espontánea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y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tienden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a ser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generales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el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hallazgo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condiciones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peligrosas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actos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inseguros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o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oportunidades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mejora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puntuales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sin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necesidad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una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valoración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los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hallazgos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o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algún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tipo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informe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especial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resultados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.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ellas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, se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incluyen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los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reportes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de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condiciones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peligrosas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emitidos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 por los </a:t>
            </a:r>
            <a:r>
              <a:rPr lang="en-US" sz="3789" dirty="0" err="1">
                <a:solidFill>
                  <a:srgbClr val="0E2C4B"/>
                </a:solidFill>
                <a:latin typeface="Muli Regular Bold"/>
              </a:rPr>
              <a:t>trabajadores</a:t>
            </a:r>
            <a:r>
              <a:rPr lang="en-US" sz="3789" dirty="0">
                <a:solidFill>
                  <a:srgbClr val="0E2C4B"/>
                </a:solidFill>
                <a:latin typeface="Muli Regular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862783" y="1028700"/>
            <a:ext cx="10562433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Definiciones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6671" y="1694392"/>
            <a:ext cx="15394657" cy="6850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7ED957"/>
                </a:solidFill>
                <a:latin typeface="Muli Regular Bold"/>
              </a:rPr>
              <a:t>Inspecciones planeadas:</a:t>
            </a:r>
            <a:r>
              <a:rPr lang="en-US" sz="2999">
                <a:solidFill>
                  <a:srgbClr val="0E2C4B"/>
                </a:solidFill>
                <a:latin typeface="Muli Regular Bold"/>
              </a:rPr>
              <a:t> 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E2C4B"/>
                </a:solidFill>
                <a:latin typeface="Muli Regular Bold"/>
              </a:rPr>
              <a:t>Son recorridos sistemáticos por un </a:t>
            </a:r>
            <a:r>
              <a:rPr lang="en-US" sz="2999">
                <a:solidFill>
                  <a:srgbClr val="0E2C4B"/>
                </a:solidFill>
                <a:latin typeface="Arimo Bold"/>
              </a:rPr>
              <a:t>área, se programan en un momento establecido y en la mayoría de los casos, a intervalos regulares.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7ED957"/>
                </a:solidFill>
                <a:latin typeface="Arimo Bold"/>
              </a:rPr>
              <a:t>Inspecciones generales:</a:t>
            </a:r>
            <a:r>
              <a:rPr lang="en-US" sz="2999">
                <a:solidFill>
                  <a:srgbClr val="0E2C4B"/>
                </a:solidFill>
                <a:latin typeface="Arimo Bold"/>
              </a:rPr>
              <a:t> 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E2C4B"/>
                </a:solidFill>
                <a:latin typeface="Arimo Bold"/>
              </a:rPr>
              <a:t>Se realizan a través de un área completa de la empresa con un enfoque amplio, tratando de identificar el mayor número de condiciones que tengan el potencial de generar pérdidas por cualquier concepto.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7ED957"/>
                </a:solidFill>
                <a:latin typeface="Arimo Bold"/>
              </a:rPr>
              <a:t>Inspecciones rutinarias:</a:t>
            </a:r>
            <a:r>
              <a:rPr lang="en-US" sz="2999">
                <a:solidFill>
                  <a:srgbClr val="0E2C4B"/>
                </a:solidFill>
                <a:latin typeface="Arimo Bold"/>
              </a:rPr>
              <a:t> </a:t>
            </a:r>
          </a:p>
          <a:p>
            <a:pPr marL="0" lvl="1" indent="0"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E2C4B"/>
                </a:solidFill>
                <a:latin typeface="Arimo Bold"/>
              </a:rPr>
              <a:t>Son aquellas realizadas por supervisores y trabajadores continuamente como parte de sus responsabilidades laborales; tales inspecciones identifican condiciones que pueden afectar el proceso, condiciones peligrosas, condiciones de equipos, etc. y son corregidas inmediatamente o reportadas para que se realicen las acciones correctivas necesarias.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862783" y="711200"/>
            <a:ext cx="10562433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Definiciones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57944" y="5025076"/>
            <a:ext cx="9278890" cy="460232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862783" y="711200"/>
            <a:ext cx="10562433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7ED957"/>
                </a:solidFill>
                <a:latin typeface="Muli Bold Bold"/>
              </a:rPr>
              <a:t>Acción Correctiva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23785" y="1804543"/>
            <a:ext cx="16202795" cy="254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69"/>
              </a:lnSpc>
              <a:spcBef>
                <a:spcPct val="0"/>
              </a:spcBef>
            </a:pPr>
            <a:r>
              <a:rPr lang="en-US" sz="4224">
                <a:solidFill>
                  <a:srgbClr val="162942"/>
                </a:solidFill>
                <a:latin typeface="Muli Bold"/>
              </a:rPr>
              <a:t>Una acción emprendida para eliminar las causas de una </a:t>
            </a:r>
            <a:r>
              <a:rPr lang="en-US" sz="4224">
                <a:solidFill>
                  <a:srgbClr val="E83F3F"/>
                </a:solidFill>
                <a:latin typeface="Muli Bold Bold"/>
              </a:rPr>
              <a:t>condición peligrosa</a:t>
            </a:r>
            <a:r>
              <a:rPr lang="en-US" sz="4224">
                <a:solidFill>
                  <a:srgbClr val="162942"/>
                </a:solidFill>
                <a:latin typeface="Muli Bold"/>
              </a:rPr>
              <a:t> o </a:t>
            </a:r>
            <a:r>
              <a:rPr lang="en-US" sz="4224">
                <a:solidFill>
                  <a:srgbClr val="E83F3F"/>
                </a:solidFill>
                <a:latin typeface="Muli Bold"/>
              </a:rPr>
              <a:t>acto inseguro</a:t>
            </a:r>
            <a:r>
              <a:rPr lang="en-US" sz="4224">
                <a:solidFill>
                  <a:srgbClr val="162942"/>
                </a:solidFill>
                <a:latin typeface="Muli Bold"/>
              </a:rPr>
              <a:t> identificado en una inspección, </a:t>
            </a:r>
            <a:r>
              <a:rPr lang="en-US" sz="4224">
                <a:solidFill>
                  <a:srgbClr val="E83F3F"/>
                </a:solidFill>
                <a:latin typeface="Muli Bold"/>
              </a:rPr>
              <a:t>una no conformidad</a:t>
            </a:r>
            <a:r>
              <a:rPr lang="en-US" sz="4224">
                <a:solidFill>
                  <a:srgbClr val="162942"/>
                </a:solidFill>
                <a:latin typeface="Muli Bold"/>
              </a:rPr>
              <a:t> o situación no deseable existente, con el propósito de evitar que vuelva a ocurrir.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7740855" y="5636898"/>
            <a:ext cx="2806291" cy="2806280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4976" r="-24976"/>
              </a:stretch>
            </a:blip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46927" y="5788423"/>
            <a:ext cx="3665499" cy="250323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6299" y="2372533"/>
            <a:ext cx="15284722" cy="126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5164"/>
              </a:lnSpc>
              <a:spcBef>
                <a:spcPct val="0"/>
              </a:spcBef>
            </a:pPr>
            <a:r>
              <a:rPr lang="en-US" sz="3689">
                <a:solidFill>
                  <a:srgbClr val="0E2C4B"/>
                </a:solidFill>
                <a:latin typeface="Muli Regular Bold"/>
              </a:rPr>
              <a:t>Pasos a tener en cuenta a la hora de realizar cualquier tipo de inspección planeada,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62783" y="711200"/>
            <a:ext cx="10562433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Pasos para una inspección planeada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98496" y="4508500"/>
            <a:ext cx="3328575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7ED957"/>
                </a:solidFill>
                <a:latin typeface="Muli Bold Bold"/>
              </a:rPr>
              <a:t>Preparación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58484" y="4508500"/>
            <a:ext cx="3328575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7ED957"/>
                </a:solidFill>
                <a:latin typeface="Muli Bold Bold"/>
              </a:rPr>
              <a:t>Inspección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041519" y="3873500"/>
            <a:ext cx="7076314" cy="127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7ED957"/>
                </a:solidFill>
                <a:latin typeface="Muli Bold Bold"/>
              </a:rPr>
              <a:t>Establecimiento de acciones correctivas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6299" y="5346704"/>
            <a:ext cx="4692968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70"/>
              </a:lnSpc>
            </a:pPr>
            <a:r>
              <a:rPr lang="en-US" sz="2725">
                <a:solidFill>
                  <a:srgbClr val="162942"/>
                </a:solidFill>
                <a:latin typeface="Muli Bold"/>
              </a:rPr>
              <a:t>Identificar el área o proceso de inspección; horario, tener claro flujo de personal, nivel de operación o actividad, etc. Definir herramientas; como listas de chequeo o formatos de registro de información, registro fotografico.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62783" y="711200"/>
            <a:ext cx="10562433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Ejemplo de registro de inspecciones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137621"/>
            <a:ext cx="16230600" cy="3378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4"/>
              </a:lnSpc>
            </a:pPr>
            <a:r>
              <a:rPr lang="en-US" sz="3317">
                <a:solidFill>
                  <a:srgbClr val="162942"/>
                </a:solidFill>
                <a:latin typeface="Open Sans Light Bold"/>
              </a:rPr>
              <a:t>Registro y seguimiento de la inspección</a:t>
            </a:r>
          </a:p>
          <a:p>
            <a:pPr algn="ctr">
              <a:lnSpc>
                <a:spcPts val="4644"/>
              </a:lnSpc>
            </a:pPr>
            <a:endParaRPr lang="en-US" sz="3317">
              <a:solidFill>
                <a:srgbClr val="162942"/>
              </a:solidFill>
              <a:latin typeface="Open Sans Light Bold"/>
            </a:endParaRPr>
          </a:p>
          <a:p>
            <a:pPr>
              <a:lnSpc>
                <a:spcPts val="3551"/>
              </a:lnSpc>
            </a:pPr>
            <a:r>
              <a:rPr lang="en-US" sz="2536">
                <a:solidFill>
                  <a:srgbClr val="162942"/>
                </a:solidFill>
                <a:latin typeface="Open Sans Light Bold"/>
              </a:rPr>
              <a:t>Fecha de la inspección:</a:t>
            </a:r>
          </a:p>
          <a:p>
            <a:pPr>
              <a:lnSpc>
                <a:spcPts val="3551"/>
              </a:lnSpc>
            </a:pPr>
            <a:r>
              <a:rPr lang="en-US" sz="2536">
                <a:solidFill>
                  <a:srgbClr val="162942"/>
                </a:solidFill>
                <a:latin typeface="Open Sans Light Bold"/>
              </a:rPr>
              <a:t>Proceso:</a:t>
            </a:r>
          </a:p>
          <a:p>
            <a:pPr>
              <a:lnSpc>
                <a:spcPts val="3551"/>
              </a:lnSpc>
            </a:pPr>
            <a:r>
              <a:rPr lang="en-US" sz="2536">
                <a:solidFill>
                  <a:srgbClr val="162942"/>
                </a:solidFill>
                <a:latin typeface="Open Sans Light Bold"/>
              </a:rPr>
              <a:t>Responsable:</a:t>
            </a:r>
          </a:p>
          <a:p>
            <a:pPr>
              <a:lnSpc>
                <a:spcPts val="3551"/>
              </a:lnSpc>
            </a:pPr>
            <a:r>
              <a:rPr lang="en-US" sz="2536">
                <a:solidFill>
                  <a:srgbClr val="162942"/>
                </a:solidFill>
                <a:latin typeface="Open Sans Light Bold"/>
              </a:rPr>
              <a:t>Lugar:</a:t>
            </a:r>
          </a:p>
          <a:p>
            <a:pPr>
              <a:lnSpc>
                <a:spcPts val="3551"/>
              </a:lnSpc>
            </a:pPr>
            <a:endParaRPr lang="en-US" sz="2536">
              <a:solidFill>
                <a:srgbClr val="162942"/>
              </a:solidFill>
              <a:latin typeface="Open Sans Light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49530" y="5597831"/>
            <a:ext cx="521064" cy="281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ITEM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60434" y="5641012"/>
            <a:ext cx="1163505" cy="281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ACTIVIDAD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73676" y="5597831"/>
            <a:ext cx="1799663" cy="538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 Light Bold"/>
              </a:rPr>
              <a:t>ACTO CONDICIÓN</a:t>
            </a:r>
          </a:p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ns Light Bold"/>
              </a:rPr>
              <a:t>HALLAZGO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05255" y="5619422"/>
            <a:ext cx="1431065" cy="87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VALORACIÓN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 CONDICIÓN 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HALLAZGO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20788" y="5619422"/>
            <a:ext cx="3456209" cy="87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ACCIÓN: 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PREVENTIVA/ 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CORRECTIVA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48893" y="5619422"/>
            <a:ext cx="3456209" cy="281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RESPONSABLE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851363" y="5619422"/>
            <a:ext cx="1984044" cy="578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FECHA DE 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IMPLEMENTACIÓN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89715" y="5619422"/>
            <a:ext cx="1933443" cy="578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VALORACIÓN</a:t>
            </a:r>
          </a:p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FINAL DEL RIESGO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604408" y="5597831"/>
            <a:ext cx="1784780" cy="281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Bold"/>
              </a:rPr>
              <a:t>OBSERVACIONES</a:t>
            </a:r>
          </a:p>
        </p:txBody>
      </p:sp>
      <p:sp>
        <p:nvSpPr>
          <p:cNvPr id="13" name="AutoShape 13"/>
          <p:cNvSpPr/>
          <p:nvPr/>
        </p:nvSpPr>
        <p:spPr>
          <a:xfrm rot="5400000">
            <a:off x="133493" y="7331552"/>
            <a:ext cx="363939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rot="5400000">
            <a:off x="1673940" y="7331552"/>
            <a:ext cx="363939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 rot="5400000">
            <a:off x="3586051" y="7331552"/>
            <a:ext cx="363939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rot="5400000">
            <a:off x="5421794" y="7331552"/>
            <a:ext cx="363939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rot="5400000">
            <a:off x="7014648" y="7326790"/>
            <a:ext cx="3648924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5400000">
            <a:off x="8816189" y="7331552"/>
            <a:ext cx="363939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rot="5400000">
            <a:off x="11165019" y="7342347"/>
            <a:ext cx="3660989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rot="5400000">
            <a:off x="13694296" y="7268264"/>
            <a:ext cx="3512823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 rot="5400000">
            <a:off x="15860967" y="7279059"/>
            <a:ext cx="3534413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rot="5400000">
            <a:off x="-819574" y="7326790"/>
            <a:ext cx="3648924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1000125" y="6668944"/>
            <a:ext cx="16623286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>
            <a:off x="1000125" y="5507090"/>
            <a:ext cx="16632811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1000125" y="7263502"/>
            <a:ext cx="16623286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1000125" y="7930256"/>
            <a:ext cx="16623286" cy="0"/>
          </a:xfrm>
          <a:prstGeom prst="line">
            <a:avLst/>
          </a:prstGeom>
          <a:ln w="9525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52175" y="1835286"/>
            <a:ext cx="7127616" cy="7858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144000" y="1835286"/>
            <a:ext cx="7190692" cy="78583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048374" y="467783"/>
            <a:ext cx="10562433" cy="1121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69"/>
              </a:lnSpc>
            </a:pPr>
            <a:r>
              <a:rPr lang="en-US" sz="3724">
                <a:solidFill>
                  <a:srgbClr val="0084BA"/>
                </a:solidFill>
                <a:latin typeface="Muli Bold"/>
              </a:rPr>
              <a:t>Guía para la selección de aspectos que se deben inspeccionar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33437" y="9693585"/>
            <a:ext cx="1137559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0"/>
              </a:lnSpc>
              <a:spcBef>
                <a:spcPct val="0"/>
              </a:spcBef>
            </a:pPr>
            <a:r>
              <a:rPr lang="en-US" sz="2325">
                <a:solidFill>
                  <a:srgbClr val="162942"/>
                </a:solidFill>
                <a:latin typeface="Muli Bold Bold"/>
              </a:rPr>
              <a:t>Fuente: NTC 4114. Seguridad Industrial. Realización de Inspecciones Planeadas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070641" y="408650"/>
            <a:ext cx="2751024" cy="286565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862783" y="1206475"/>
            <a:ext cx="10562433" cy="127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9"/>
              </a:lnSpc>
            </a:pPr>
            <a:r>
              <a:rPr lang="en-US" sz="4224">
                <a:solidFill>
                  <a:srgbClr val="0084BA"/>
                </a:solidFill>
                <a:latin typeface="Muli Bold Bold"/>
              </a:rPr>
              <a:t>Ten en cuenta al preparar una inspección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33168" y="3797217"/>
            <a:ext cx="16821664" cy="494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Se sugiere tener en cuenta los siguientes aspectos con el fin de no generar ninguna afectación a la operación durante la realización de la misma: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endParaRPr lang="en-US" sz="3624">
              <a:solidFill>
                <a:srgbClr val="162942"/>
              </a:solidFill>
              <a:latin typeface="Muli Regular"/>
            </a:endParaRP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Informar a los interesados, incluyendo el objetivo que se persigue.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Seleccionar o construir la lista de chequeo que se utilizará.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Preparar los elementos de protección personal (si se requieren).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Revisar las normas y restricciones particulares del área a visitar.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Reconocer los procedimientos de emergencia del área a visitar.</a:t>
            </a:r>
          </a:p>
          <a:p>
            <a:pPr algn="just">
              <a:lnSpc>
                <a:spcPts val="4349"/>
              </a:lnSpc>
              <a:spcBef>
                <a:spcPct val="0"/>
              </a:spcBef>
            </a:pPr>
            <a:r>
              <a:rPr lang="en-US" sz="3624">
                <a:solidFill>
                  <a:srgbClr val="162942"/>
                </a:solidFill>
                <a:latin typeface="Muli Regular"/>
              </a:rPr>
              <a:t>• Preparar los materiales de apoyo: tabla de apoyo, linterna, cámara, etc.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736</Words>
  <Application>Microsoft Office PowerPoint</Application>
  <PresentationFormat>Personalizado</PresentationFormat>
  <Paragraphs>75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3" baseType="lpstr">
      <vt:lpstr>Muli Bold</vt:lpstr>
      <vt:lpstr>Muli Regular Bold Italics</vt:lpstr>
      <vt:lpstr>Muli Bold Bold</vt:lpstr>
      <vt:lpstr>Muli Regular</vt:lpstr>
      <vt:lpstr>Arial</vt:lpstr>
      <vt:lpstr>Muli Regular Italics</vt:lpstr>
      <vt:lpstr>Arimo Bold</vt:lpstr>
      <vt:lpstr>Open Sans Light Bold</vt:lpstr>
      <vt:lpstr>Calibri</vt:lpstr>
      <vt:lpstr>Muli Regular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Inspecciones de seguridad</dc:title>
  <cp:lastModifiedBy>usuario</cp:lastModifiedBy>
  <cp:revision>2</cp:revision>
  <dcterms:created xsi:type="dcterms:W3CDTF">2006-08-16T00:00:00Z</dcterms:created>
  <dcterms:modified xsi:type="dcterms:W3CDTF">2022-05-04T02:14:21Z</dcterms:modified>
  <dc:identifier>DAEuZtv3XUc</dc:identifier>
</cp:coreProperties>
</file>

<file path=docProps/thumbnail.jpeg>
</file>